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2"/>
  </p:notesMasterIdLst>
  <p:handoutMasterIdLst>
    <p:handoutMasterId r:id="rId13"/>
  </p:handoutMasterIdLst>
  <p:sldIdLst>
    <p:sldId id="547" r:id="rId2"/>
    <p:sldId id="550" r:id="rId3"/>
    <p:sldId id="558" r:id="rId4"/>
    <p:sldId id="793" r:id="rId5"/>
    <p:sldId id="822" r:id="rId6"/>
    <p:sldId id="823" r:id="rId7"/>
    <p:sldId id="562" r:id="rId8"/>
    <p:sldId id="554" r:id="rId9"/>
    <p:sldId id="552" r:id="rId10"/>
    <p:sldId id="553" r:id="rId11"/>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1"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36"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dirty="0">
              <a:solidFill>
                <a:schemeClr val="tx1">
                  <a:lumMod val="50000"/>
                  <a:lumOff val="50000"/>
                </a:schemeClr>
              </a:solidFill>
              <a:latin typeface="Georgia" panose="02040502050405020303" pitchFamily="18"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solidFill>
                  <a:schemeClr val="tx1">
                    <a:lumMod val="50000"/>
                    <a:lumOff val="50000"/>
                  </a:schemeClr>
                </a:solidFill>
                <a:latin typeface="Georgia" panose="02040502050405020303" pitchFamily="18" charset="0"/>
              </a:rPr>
              <a:t>2019-07-08</a:t>
            </a:fld>
            <a:endParaRPr lang="en-CA">
              <a:solidFill>
                <a:schemeClr val="tx1">
                  <a:lumMod val="50000"/>
                  <a:lumOff val="50000"/>
                </a:schemeClr>
              </a:solidFill>
              <a:latin typeface="Georgia" panose="02040502050405020303" pitchFamily="18" charset="0"/>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solidFill>
                <a:schemeClr val="tx1">
                  <a:lumMod val="50000"/>
                  <a:lumOff val="50000"/>
                </a:schemeClr>
              </a:solidFill>
              <a:latin typeface="Georgia" panose="02040502050405020303" pitchFamily="18"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solidFill>
                  <a:schemeClr val="tx1">
                    <a:lumMod val="50000"/>
                    <a:lumOff val="50000"/>
                  </a:schemeClr>
                </a:solidFill>
                <a:latin typeface="Georgia" panose="02040502050405020303" pitchFamily="18" charset="0"/>
              </a:rPr>
              <a:t>‹#›</a:t>
            </a:fld>
            <a:endParaRPr lang="en-CA">
              <a:solidFill>
                <a:schemeClr val="tx1">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7/8/2019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rPr>
              <a:t>this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cs typeface="Consolas" panose="020B0609020204030204" pitchFamily="49" charset="0"/>
              </a:rPr>
              <a:t>Searching and</a:t>
            </a:r>
            <a:br>
              <a:rPr lang="en-US" dirty="0" smtClean="0">
                <a:cs typeface="Consolas" panose="020B0609020204030204" pitchFamily="49" charset="0"/>
              </a:rPr>
            </a:br>
            <a:r>
              <a:rPr lang="en-US" dirty="0" smtClean="0">
                <a:cs typeface="Consolas" panose="020B0609020204030204" pitchFamily="49" charset="0"/>
              </a:rPr>
              <a:t>sorting arrays</a:t>
            </a:r>
            <a:endParaRPr lang="en-CA" dirty="0">
              <a:cs typeface="Consolas" panose="020B0609020204030204" pitchFamily="49" charset="0"/>
            </a:endParaRPr>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Add member functions for search and sorting the array class</a:t>
            </a:r>
          </a:p>
          <a:p>
            <a:pPr lvl="1"/>
            <a:r>
              <a:rPr lang="en-US" dirty="0" smtClean="0"/>
              <a:t>Understand why this is a reasonable approach</a:t>
            </a:r>
            <a:endParaRPr lang="en-CA" dirty="0" smtClean="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Searching and sorting</a:t>
            </a:r>
            <a:endParaRPr lang="en-CA" dirty="0"/>
          </a:p>
        </p:txBody>
      </p:sp>
      <p:sp>
        <p:nvSpPr>
          <p:cNvPr id="3" name="Content Placeholder 2"/>
          <p:cNvSpPr>
            <a:spLocks noGrp="1"/>
          </p:cNvSpPr>
          <p:nvPr>
            <p:ph idx="1"/>
          </p:nvPr>
        </p:nvSpPr>
        <p:spPr/>
        <p:txBody>
          <a:bodyPr/>
          <a:lstStyle/>
          <a:p>
            <a:r>
              <a:rPr lang="en-CA" dirty="0" smtClean="0"/>
              <a:t>We have now introduced an array class:</a:t>
            </a:r>
            <a:endParaRPr lang="en-CA" dirty="0" smtClean="0"/>
          </a:p>
          <a:p>
            <a:pPr marL="800100" lvl="2" indent="0">
              <a:buNone/>
            </a:pPr>
            <a:r>
              <a:rPr lang="en-US" sz="1600" dirty="0" smtClean="0">
                <a:latin typeface="Consolas" panose="020B0609020204030204" pitchFamily="49" charset="0"/>
                <a:cs typeface="Consolas" panose="020B0609020204030204" pitchFamily="49" charset="0"/>
              </a:rPr>
              <a:t>class Array {</a:t>
            </a: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capacity;</a:t>
            </a:r>
          </a:p>
          <a:p>
            <a:pPr marL="800100" lvl="2" indent="0">
              <a:buNone/>
            </a:pPr>
            <a:r>
              <a:rPr lang="en-US" sz="1600" dirty="0" smtClean="0">
                <a:latin typeface="Consolas" panose="020B0609020204030204" pitchFamily="49" charset="0"/>
                <a:cs typeface="Consolas" panose="020B0609020204030204" pitchFamily="49" charset="0"/>
              </a:rPr>
              <a:t>    double *</a:t>
            </a:r>
            <a:r>
              <a:rPr lang="en-US" sz="1600" dirty="0" err="1" smtClean="0">
                <a:latin typeface="Consolas" panose="020B0609020204030204" pitchFamily="49" charset="0"/>
                <a:cs typeface="Consolas" panose="020B0609020204030204" pitchFamily="49" charset="0"/>
              </a:rPr>
              <a:t>p_data</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800100" lvl="2" indent="0">
              <a:buNone/>
            </a:pPr>
            <a:endParaRPr lang="en-US" sz="1600" dirty="0" smtClean="0">
              <a:latin typeface="Consolas" panose="020B0609020204030204" pitchFamily="49" charset="0"/>
              <a:cs typeface="Consolas" panose="020B0609020204030204" pitchFamily="49" charset="0"/>
            </a:endParaRPr>
          </a:p>
          <a:p>
            <a:r>
              <a:rPr lang="en-CA" dirty="0" smtClean="0"/>
              <a:t>We have also introduced a number of searching and sorting functions on standard arrays:</a:t>
            </a:r>
            <a:endParaRPr lang="en-CA" dirty="0"/>
          </a:p>
          <a:p>
            <a:pPr marL="800100" lvl="2" indent="0">
              <a:buNone/>
            </a:pPr>
            <a:r>
              <a:rPr lang="en-CA" sz="1400" dirty="0" smtClean="0">
                <a:latin typeface="Consolas" panose="020B0609020204030204" pitchFamily="49" charset="0"/>
                <a:cs typeface="Consolas" panose="020B0609020204030204" pitchFamily="49" charset="0"/>
              </a:rPr>
              <a:t>template &lt;</a:t>
            </a:r>
            <a:r>
              <a:rPr lang="en-CA" sz="1400" dirty="0" err="1" smtClean="0">
                <a:latin typeface="Consolas" panose="020B0609020204030204" pitchFamily="49" charset="0"/>
                <a:cs typeface="Consolas" panose="020B0609020204030204" pitchFamily="49" charset="0"/>
              </a:rPr>
              <a:t>typename</a:t>
            </a:r>
            <a:r>
              <a:rPr lang="en-CA" sz="1400" dirty="0" smtClean="0">
                <a:latin typeface="Consolas" panose="020B0609020204030204" pitchFamily="49" charset="0"/>
                <a:cs typeface="Consolas" panose="020B0609020204030204" pitchFamily="49" charset="0"/>
              </a:rPr>
              <a:t> T&gt;</a:t>
            </a:r>
          </a:p>
          <a:p>
            <a:pPr marL="800100" lvl="2" indent="0">
              <a:buNone/>
            </a:pPr>
            <a:r>
              <a:rPr lang="en-CA" sz="1400" dirty="0" err="1" smtClean="0">
                <a:latin typeface="Consolas" panose="020B0609020204030204" pitchFamily="49" charset="0"/>
                <a:cs typeface="Consolas" panose="020B0609020204030204" pitchFamily="49" charset="0"/>
              </a:rPr>
              <a:t>std</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linear_search</a:t>
            </a:r>
            <a:r>
              <a:rPr lang="en-CA" sz="1600" dirty="0">
                <a:latin typeface="Consolas" panose="020B0609020204030204" pitchFamily="49" charset="0"/>
                <a:cs typeface="Consolas" panose="020B0609020204030204" pitchFamily="49" charset="0"/>
              </a:rPr>
              <a:t>( 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array[],</a:t>
            </a:r>
          </a:p>
          <a:p>
            <a:pPr marL="800100" lvl="2" indent="0">
              <a:buNone/>
            </a:pPr>
            <a:r>
              <a:rPr lang="en-CA" sz="1600" dirty="0">
                <a:latin typeface="Consolas" panose="020B0609020204030204" pitchFamily="49" charset="0"/>
                <a:cs typeface="Consolas" panose="020B0609020204030204" pitchFamily="49" charset="0"/>
              </a:rPr>
              <a:t>                          </a:t>
            </a:r>
            <a:r>
              <a:rPr lang="en-CA" sz="1600" b="1" dirty="0" err="1">
                <a:solidFill>
                  <a:srgbClr val="0070C0"/>
                </a:solidFill>
                <a:latin typeface="Consolas" panose="020B0609020204030204" pitchFamily="49" charset="0"/>
                <a:cs typeface="Consolas" panose="020B0609020204030204" pitchFamily="49" charset="0"/>
              </a:rPr>
              <a:t>std</a:t>
            </a:r>
            <a:r>
              <a:rPr lang="en-CA" sz="1600" b="1" dirty="0">
                <a:solidFill>
                  <a:srgbClr val="0070C0"/>
                </a:solidFill>
                <a:latin typeface="Consolas" panose="020B0609020204030204" pitchFamily="49" charset="0"/>
                <a:cs typeface="Consolas" panose="020B0609020204030204" pitchFamily="49" charset="0"/>
              </a:rPr>
              <a:t>::</a:t>
            </a:r>
            <a:r>
              <a:rPr lang="en-CA" sz="1600" b="1" dirty="0" err="1">
                <a:solidFill>
                  <a:srgbClr val="0070C0"/>
                </a:solidFill>
                <a:latin typeface="Consolas" panose="020B0609020204030204" pitchFamily="49" charset="0"/>
                <a:cs typeface="Consolas" panose="020B0609020204030204" pitchFamily="49" charset="0"/>
              </a:rPr>
              <a:t>size_t</a:t>
            </a:r>
            <a:r>
              <a:rPr lang="en-CA" sz="1600" b="1" dirty="0">
                <a:solidFill>
                  <a:srgbClr val="0070C0"/>
                </a:solidFill>
                <a:latin typeface="Consolas" panose="020B0609020204030204" pitchFamily="49" charset="0"/>
                <a:cs typeface="Consolas" panose="020B0609020204030204" pitchFamily="49" charset="0"/>
              </a:rPr>
              <a:t> </a:t>
            </a:r>
            <a:r>
              <a:rPr lang="en-CA" sz="1600" b="1" dirty="0" err="1">
                <a:solidFill>
                  <a:srgbClr val="0070C0"/>
                </a:solidFill>
                <a:latin typeface="Consolas" panose="020B0609020204030204" pitchFamily="49" charset="0"/>
                <a:cs typeface="Consolas" panose="020B0609020204030204" pitchFamily="49" charset="0"/>
              </a:rPr>
              <a:t>const</a:t>
            </a:r>
            <a:r>
              <a:rPr lang="en-CA" sz="1600" b="1" dirty="0">
                <a:solidFill>
                  <a:srgbClr val="0070C0"/>
                </a:solidFill>
                <a:latin typeface="Consolas" panose="020B0609020204030204" pitchFamily="49" charset="0"/>
                <a:cs typeface="Consolas" panose="020B0609020204030204" pitchFamily="49" charset="0"/>
              </a:rPr>
              <a:t> begin</a:t>
            </a:r>
            <a:r>
              <a:rPr lang="en-CA" sz="1600" dirty="0">
                <a:latin typeface="Consolas" panose="020B0609020204030204" pitchFamily="49" charset="0"/>
                <a:cs typeface="Consolas" panose="020B0609020204030204" pitchFamily="49" charset="0"/>
              </a:rPr>
              <a:t>,</a:t>
            </a:r>
          </a:p>
          <a:p>
            <a:pPr marL="800100" lvl="2" indent="0">
              <a:buNone/>
            </a:pPr>
            <a:r>
              <a:rPr lang="en-CA" sz="1600" dirty="0">
                <a:latin typeface="Consolas" panose="020B0609020204030204" pitchFamily="49" charset="0"/>
                <a:cs typeface="Consolas" panose="020B0609020204030204" pitchFamily="49" charset="0"/>
              </a:rPr>
              <a:t>                          </a:t>
            </a:r>
            <a:r>
              <a:rPr lang="en-CA" sz="1600" b="1" dirty="0" err="1">
                <a:solidFill>
                  <a:srgbClr val="0070C0"/>
                </a:solidFill>
                <a:latin typeface="Consolas" panose="020B0609020204030204" pitchFamily="49" charset="0"/>
                <a:cs typeface="Consolas" panose="020B0609020204030204" pitchFamily="49" charset="0"/>
              </a:rPr>
              <a:t>std</a:t>
            </a:r>
            <a:r>
              <a:rPr lang="en-CA" sz="1600" b="1" dirty="0">
                <a:solidFill>
                  <a:srgbClr val="0070C0"/>
                </a:solidFill>
                <a:latin typeface="Consolas" panose="020B0609020204030204" pitchFamily="49" charset="0"/>
                <a:cs typeface="Consolas" panose="020B0609020204030204" pitchFamily="49" charset="0"/>
              </a:rPr>
              <a:t>::</a:t>
            </a:r>
            <a:r>
              <a:rPr lang="en-CA" sz="1600" b="1" dirty="0" err="1">
                <a:solidFill>
                  <a:srgbClr val="0070C0"/>
                </a:solidFill>
                <a:latin typeface="Consolas" panose="020B0609020204030204" pitchFamily="49" charset="0"/>
                <a:cs typeface="Consolas" panose="020B0609020204030204" pitchFamily="49" charset="0"/>
              </a:rPr>
              <a:t>size_t</a:t>
            </a:r>
            <a:r>
              <a:rPr lang="en-CA" sz="1600" b="1" dirty="0">
                <a:solidFill>
                  <a:srgbClr val="0070C0"/>
                </a:solidFill>
                <a:latin typeface="Consolas" panose="020B0609020204030204" pitchFamily="49" charset="0"/>
                <a:cs typeface="Consolas" panose="020B0609020204030204" pitchFamily="49" charset="0"/>
              </a:rPr>
              <a:t> </a:t>
            </a:r>
            <a:r>
              <a:rPr lang="en-CA" sz="1600" b="1" dirty="0" err="1">
                <a:solidFill>
                  <a:srgbClr val="0070C0"/>
                </a:solidFill>
                <a:latin typeface="Consolas" panose="020B0609020204030204" pitchFamily="49" charset="0"/>
                <a:cs typeface="Consolas" panose="020B0609020204030204" pitchFamily="49" charset="0"/>
              </a:rPr>
              <a:t>const</a:t>
            </a:r>
            <a:r>
              <a:rPr lang="en-CA" sz="1600" b="1" dirty="0">
                <a:solidFill>
                  <a:srgbClr val="0070C0"/>
                </a:solidFill>
                <a:latin typeface="Consolas" panose="020B0609020204030204" pitchFamily="49" charset="0"/>
                <a:cs typeface="Consolas" panose="020B0609020204030204" pitchFamily="49" charset="0"/>
              </a:rPr>
              <a:t> end</a:t>
            </a:r>
            <a:r>
              <a:rPr lang="en-CA" sz="1600" dirty="0">
                <a:latin typeface="Consolas" panose="020B0609020204030204" pitchFamily="49" charset="0"/>
                <a:cs typeface="Consolas" panose="020B0609020204030204" pitchFamily="49" charset="0"/>
              </a:rPr>
              <a:t>,</a:t>
            </a:r>
          </a:p>
          <a:p>
            <a:pPr marL="800100" lvl="2" indent="0">
              <a:buNone/>
            </a:pPr>
            <a:r>
              <a:rPr lang="en-CA" sz="1600" dirty="0">
                <a:latin typeface="Consolas" panose="020B0609020204030204" pitchFamily="49" charset="0"/>
                <a:cs typeface="Consolas" panose="020B0609020204030204" pitchFamily="49" charset="0"/>
              </a:rPr>
              <a:t>                          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&amp;</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and sorting</a:t>
            </a:r>
            <a:endParaRPr lang="en-CA" dirty="0"/>
          </a:p>
        </p:txBody>
      </p:sp>
      <p:sp>
        <p:nvSpPr>
          <p:cNvPr id="3" name="Content Placeholder 2"/>
          <p:cNvSpPr>
            <a:spLocks noGrp="1"/>
          </p:cNvSpPr>
          <p:nvPr>
            <p:ph idx="1"/>
          </p:nvPr>
        </p:nvSpPr>
        <p:spPr/>
        <p:txBody>
          <a:bodyPr/>
          <a:lstStyle/>
          <a:p>
            <a:r>
              <a:rPr lang="en-US" dirty="0" smtClean="0"/>
              <a:t>There are two approaches we could use to incorporate searching and sorting into our array class:</a:t>
            </a:r>
          </a:p>
          <a:p>
            <a:pPr lvl="1"/>
            <a:r>
              <a:rPr lang="en-US" dirty="0" smtClean="0"/>
              <a:t>Write functions that </a:t>
            </a:r>
            <a:endParaRPr lang="en-CA" dirty="0" smtClean="0"/>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Search for the sought value in the entries from</a:t>
            </a:r>
          </a:p>
          <a:p>
            <a:pPr marL="1257300" lvl="3" indent="0">
              <a:buNone/>
            </a:pPr>
            <a:r>
              <a:rPr lang="en-US" sz="1600" dirty="0" smtClean="0">
                <a:latin typeface="Consolas" panose="020B0609020204030204" pitchFamily="49" charset="0"/>
                <a:cs typeface="Consolas" panose="020B0609020204030204" pitchFamily="49" charset="0"/>
              </a:rPr>
              <a:t>// array.at</a:t>
            </a:r>
            <a:r>
              <a:rPr lang="en-US" sz="1600" dirty="0">
                <a:latin typeface="Consolas" panose="020B0609020204030204" pitchFamily="49" charset="0"/>
                <a:cs typeface="Consolas" panose="020B0609020204030204" pitchFamily="49" charset="0"/>
              </a:rPr>
              <a:t>( begin ) to array.at( end - 1 )</a:t>
            </a:r>
            <a:endParaRPr lang="en-CA" sz="1600" dirty="0">
              <a:latin typeface="Consolas" panose="020B0609020204030204" pitchFamily="49" charset="0"/>
              <a:cs typeface="Consolas" panose="020B0609020204030204" pitchFamily="49" charset="0"/>
            </a:endParaRPr>
          </a:p>
          <a:p>
            <a:pPr marL="1257300" lvl="3" indent="0">
              <a:buNone/>
            </a:pPr>
            <a:r>
              <a:rPr lang="en-CA" sz="1600" dirty="0" err="1" smtClean="0">
                <a:latin typeface="Consolas" panose="020B0609020204030204" pitchFamily="49" charset="0"/>
                <a:cs typeface="Consolas" panose="020B0609020204030204" pitchFamily="49" charset="0"/>
              </a:rPr>
              <a:t>std</a:t>
            </a:r>
            <a:r>
              <a:rPr lang="en-CA" sz="1600" dirty="0">
                <a:latin typeface="Consolas" panose="020B0609020204030204" pitchFamily="49" charset="0"/>
                <a:cs typeface="Consolas" panose="020B0609020204030204" pitchFamily="49" charset="0"/>
              </a:rPr>
              <a:t>::</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linear_search</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Array </a:t>
            </a:r>
            <a:r>
              <a:rPr lang="en-CA" sz="1600" dirty="0" err="1" smtClean="0">
                <a:latin typeface="Consolas" panose="020B0609020204030204" pitchFamily="49" charset="0"/>
                <a:cs typeface="Consolas" panose="020B0609020204030204" pitchFamily="49" charset="0"/>
              </a:rPr>
              <a:t>array</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err="1">
                <a:solidFill>
                  <a:srgbClr val="0070C0"/>
                </a:solidFill>
                <a:latin typeface="Consolas" panose="020B0609020204030204" pitchFamily="49" charset="0"/>
                <a:cs typeface="Consolas" panose="020B0609020204030204" pitchFamily="49" charset="0"/>
              </a:rPr>
              <a:t>std</a:t>
            </a:r>
            <a:r>
              <a:rPr lang="en-CA" sz="1600" b="1" dirty="0">
                <a:solidFill>
                  <a:srgbClr val="0070C0"/>
                </a:solidFill>
                <a:latin typeface="Consolas" panose="020B0609020204030204" pitchFamily="49" charset="0"/>
                <a:cs typeface="Consolas" panose="020B0609020204030204" pitchFamily="49" charset="0"/>
              </a:rPr>
              <a:t>::</a:t>
            </a:r>
            <a:r>
              <a:rPr lang="en-CA" sz="1600" b="1" dirty="0" err="1">
                <a:solidFill>
                  <a:srgbClr val="0070C0"/>
                </a:solidFill>
                <a:latin typeface="Consolas" panose="020B0609020204030204" pitchFamily="49" charset="0"/>
                <a:cs typeface="Consolas" panose="020B0609020204030204" pitchFamily="49" charset="0"/>
              </a:rPr>
              <a:t>size_t</a:t>
            </a:r>
            <a:r>
              <a:rPr lang="en-CA" sz="1600" b="1" dirty="0">
                <a:solidFill>
                  <a:srgbClr val="0070C0"/>
                </a:solidFill>
                <a:latin typeface="Consolas" panose="020B0609020204030204" pitchFamily="49" charset="0"/>
                <a:cs typeface="Consolas" panose="020B0609020204030204" pitchFamily="49" charset="0"/>
              </a:rPr>
              <a:t> </a:t>
            </a:r>
            <a:r>
              <a:rPr lang="en-CA" sz="1600" b="1" dirty="0" err="1">
                <a:solidFill>
                  <a:srgbClr val="0070C0"/>
                </a:solidFill>
                <a:latin typeface="Consolas" panose="020B0609020204030204" pitchFamily="49" charset="0"/>
                <a:cs typeface="Consolas" panose="020B0609020204030204" pitchFamily="49" charset="0"/>
              </a:rPr>
              <a:t>const</a:t>
            </a:r>
            <a:r>
              <a:rPr lang="en-CA" sz="1600" b="1" dirty="0">
                <a:solidFill>
                  <a:srgbClr val="0070C0"/>
                </a:solidFill>
                <a:latin typeface="Consolas" panose="020B0609020204030204" pitchFamily="49" charset="0"/>
                <a:cs typeface="Consolas" panose="020B0609020204030204" pitchFamily="49" charset="0"/>
              </a:rPr>
              <a:t> begin</a:t>
            </a:r>
            <a:r>
              <a:rPr lang="en-CA" sz="1600" dirty="0">
                <a:latin typeface="Consolas" panose="020B0609020204030204" pitchFamily="49" charset="0"/>
                <a:cs typeface="Consolas" panose="020B0609020204030204" pitchFamily="49" charset="0"/>
              </a:rPr>
              <a:t>,</a:t>
            </a:r>
          </a:p>
          <a:p>
            <a:pPr marL="1257300" lvl="3"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err="1">
                <a:solidFill>
                  <a:srgbClr val="0070C0"/>
                </a:solidFill>
                <a:latin typeface="Consolas" panose="020B0609020204030204" pitchFamily="49" charset="0"/>
                <a:cs typeface="Consolas" panose="020B0609020204030204" pitchFamily="49" charset="0"/>
              </a:rPr>
              <a:t>std</a:t>
            </a:r>
            <a:r>
              <a:rPr lang="en-CA" sz="1600" b="1" dirty="0">
                <a:solidFill>
                  <a:srgbClr val="0070C0"/>
                </a:solidFill>
                <a:latin typeface="Consolas" panose="020B0609020204030204" pitchFamily="49" charset="0"/>
                <a:cs typeface="Consolas" panose="020B0609020204030204" pitchFamily="49" charset="0"/>
              </a:rPr>
              <a:t>::</a:t>
            </a:r>
            <a:r>
              <a:rPr lang="en-CA" sz="1600" b="1" dirty="0" err="1">
                <a:solidFill>
                  <a:srgbClr val="0070C0"/>
                </a:solidFill>
                <a:latin typeface="Consolas" panose="020B0609020204030204" pitchFamily="49" charset="0"/>
                <a:cs typeface="Consolas" panose="020B0609020204030204" pitchFamily="49" charset="0"/>
              </a:rPr>
              <a:t>size_t</a:t>
            </a:r>
            <a:r>
              <a:rPr lang="en-CA" sz="1600" b="1" dirty="0">
                <a:solidFill>
                  <a:srgbClr val="0070C0"/>
                </a:solidFill>
                <a:latin typeface="Consolas" panose="020B0609020204030204" pitchFamily="49" charset="0"/>
                <a:cs typeface="Consolas" panose="020B0609020204030204" pitchFamily="49" charset="0"/>
              </a:rPr>
              <a:t> </a:t>
            </a:r>
            <a:r>
              <a:rPr lang="en-CA" sz="1600" b="1" dirty="0" err="1">
                <a:solidFill>
                  <a:srgbClr val="0070C0"/>
                </a:solidFill>
                <a:latin typeface="Consolas" panose="020B0609020204030204" pitchFamily="49" charset="0"/>
                <a:cs typeface="Consolas" panose="020B0609020204030204" pitchFamily="49" charset="0"/>
              </a:rPr>
              <a:t>const</a:t>
            </a:r>
            <a:r>
              <a:rPr lang="en-CA" sz="1600" b="1" dirty="0">
                <a:solidFill>
                  <a:srgbClr val="0070C0"/>
                </a:solidFill>
                <a:latin typeface="Consolas" panose="020B0609020204030204" pitchFamily="49" charset="0"/>
                <a:cs typeface="Consolas" panose="020B0609020204030204" pitchFamily="49" charset="0"/>
              </a:rPr>
              <a:t> end</a:t>
            </a:r>
            <a:r>
              <a:rPr lang="en-CA" sz="1600" dirty="0">
                <a:latin typeface="Consolas" panose="020B0609020204030204" pitchFamily="49" charset="0"/>
                <a:cs typeface="Consolas" panose="020B0609020204030204" pitchFamily="49" charset="0"/>
              </a:rPr>
              <a:t>,</a:t>
            </a:r>
          </a:p>
          <a:p>
            <a:pPr marL="1257300" lvl="3"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&amp;</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a:t>
            </a:r>
          </a:p>
          <a:p>
            <a:pPr marL="1257300" lvl="3" indent="0">
              <a:buNone/>
            </a:pPr>
            <a:endParaRPr lang="en-CA"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Sort entries from array.at( begin ) to array.at( end - 1 )</a:t>
            </a:r>
            <a:endParaRPr lang="en-CA" sz="1600" dirty="0" smtClean="0">
              <a:latin typeface="Consolas" panose="020B0609020204030204" pitchFamily="49" charset="0"/>
              <a:cs typeface="Consolas" panose="020B0609020204030204" pitchFamily="49" charset="0"/>
            </a:endParaRPr>
          </a:p>
          <a:p>
            <a:pPr marL="1257300" lvl="3" indent="0">
              <a:buNone/>
            </a:pPr>
            <a:r>
              <a:rPr lang="en-CA" sz="1600" dirty="0" smtClean="0">
                <a:latin typeface="Consolas" panose="020B0609020204030204" pitchFamily="49" charset="0"/>
                <a:cs typeface="Consolas" panose="020B0609020204030204" pitchFamily="49" charset="0"/>
              </a:rPr>
              <a:t>void </a:t>
            </a:r>
            <a:r>
              <a:rPr lang="en-CA" sz="1600" dirty="0" err="1" smtClean="0">
                <a:latin typeface="Consolas" panose="020B0609020204030204" pitchFamily="49" charset="0"/>
                <a:cs typeface="Consolas" panose="020B0609020204030204" pitchFamily="49" charset="0"/>
              </a:rPr>
              <a:t>insertion_sort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Array </a:t>
            </a:r>
            <a:r>
              <a:rPr lang="en-CA" sz="1600" dirty="0" err="1">
                <a:latin typeface="Consolas" panose="020B0609020204030204" pitchFamily="49" charset="0"/>
                <a:cs typeface="Consolas" panose="020B0609020204030204" pitchFamily="49" charset="0"/>
              </a:rPr>
              <a:t>array</a:t>
            </a:r>
            <a:r>
              <a:rPr lang="en-CA" sz="1600" dirty="0">
                <a:latin typeface="Consolas" panose="020B0609020204030204" pitchFamily="49" charset="0"/>
                <a:cs typeface="Consolas" panose="020B0609020204030204" pitchFamily="49" charset="0"/>
              </a:rPr>
              <a:t>,</a:t>
            </a:r>
          </a:p>
          <a:p>
            <a:pPr marL="1257300" lvl="3"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err="1">
                <a:solidFill>
                  <a:srgbClr val="0070C0"/>
                </a:solidFill>
                <a:latin typeface="Consolas" panose="020B0609020204030204" pitchFamily="49" charset="0"/>
                <a:cs typeface="Consolas" panose="020B0609020204030204" pitchFamily="49" charset="0"/>
              </a:rPr>
              <a:t>std</a:t>
            </a:r>
            <a:r>
              <a:rPr lang="en-CA" sz="1600" b="1" dirty="0">
                <a:solidFill>
                  <a:srgbClr val="0070C0"/>
                </a:solidFill>
                <a:latin typeface="Consolas" panose="020B0609020204030204" pitchFamily="49" charset="0"/>
                <a:cs typeface="Consolas" panose="020B0609020204030204" pitchFamily="49" charset="0"/>
              </a:rPr>
              <a:t>::</a:t>
            </a:r>
            <a:r>
              <a:rPr lang="en-CA" sz="1600" b="1" dirty="0" err="1">
                <a:solidFill>
                  <a:srgbClr val="0070C0"/>
                </a:solidFill>
                <a:latin typeface="Consolas" panose="020B0609020204030204" pitchFamily="49" charset="0"/>
                <a:cs typeface="Consolas" panose="020B0609020204030204" pitchFamily="49" charset="0"/>
              </a:rPr>
              <a:t>size_t</a:t>
            </a:r>
            <a:r>
              <a:rPr lang="en-CA" sz="1600" b="1" dirty="0">
                <a:solidFill>
                  <a:srgbClr val="0070C0"/>
                </a:solidFill>
                <a:latin typeface="Consolas" panose="020B0609020204030204" pitchFamily="49" charset="0"/>
                <a:cs typeface="Consolas" panose="020B0609020204030204" pitchFamily="49" charset="0"/>
              </a:rPr>
              <a:t> </a:t>
            </a:r>
            <a:r>
              <a:rPr lang="en-CA" sz="1600" b="1" dirty="0" err="1">
                <a:solidFill>
                  <a:srgbClr val="0070C0"/>
                </a:solidFill>
                <a:latin typeface="Consolas" panose="020B0609020204030204" pitchFamily="49" charset="0"/>
                <a:cs typeface="Consolas" panose="020B0609020204030204" pitchFamily="49" charset="0"/>
              </a:rPr>
              <a:t>const</a:t>
            </a:r>
            <a:r>
              <a:rPr lang="en-CA" sz="1600" b="1" dirty="0">
                <a:solidFill>
                  <a:srgbClr val="0070C0"/>
                </a:solidFill>
                <a:latin typeface="Consolas" panose="020B0609020204030204" pitchFamily="49" charset="0"/>
                <a:cs typeface="Consolas" panose="020B0609020204030204" pitchFamily="49" charset="0"/>
              </a:rPr>
              <a:t> begin</a:t>
            </a:r>
            <a:r>
              <a:rPr lang="en-CA" sz="1600" dirty="0">
                <a:latin typeface="Consolas" panose="020B0609020204030204" pitchFamily="49" charset="0"/>
                <a:cs typeface="Consolas" panose="020B0609020204030204" pitchFamily="49" charset="0"/>
              </a:rPr>
              <a:t>,</a:t>
            </a:r>
          </a:p>
          <a:p>
            <a:pPr marL="1257300" lvl="3"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err="1">
                <a:solidFill>
                  <a:srgbClr val="0070C0"/>
                </a:solidFill>
                <a:latin typeface="Consolas" panose="020B0609020204030204" pitchFamily="49" charset="0"/>
                <a:cs typeface="Consolas" panose="020B0609020204030204" pitchFamily="49" charset="0"/>
              </a:rPr>
              <a:t>std</a:t>
            </a:r>
            <a:r>
              <a:rPr lang="en-CA" sz="1600" b="1" dirty="0">
                <a:solidFill>
                  <a:srgbClr val="0070C0"/>
                </a:solidFill>
                <a:latin typeface="Consolas" panose="020B0609020204030204" pitchFamily="49" charset="0"/>
                <a:cs typeface="Consolas" panose="020B0609020204030204" pitchFamily="49" charset="0"/>
              </a:rPr>
              <a:t>::</a:t>
            </a:r>
            <a:r>
              <a:rPr lang="en-CA" sz="1600" b="1" dirty="0" err="1">
                <a:solidFill>
                  <a:srgbClr val="0070C0"/>
                </a:solidFill>
                <a:latin typeface="Consolas" panose="020B0609020204030204" pitchFamily="49" charset="0"/>
                <a:cs typeface="Consolas" panose="020B0609020204030204" pitchFamily="49" charset="0"/>
              </a:rPr>
              <a:t>size_t</a:t>
            </a:r>
            <a:r>
              <a:rPr lang="en-CA" sz="1600" b="1" dirty="0">
                <a:solidFill>
                  <a:srgbClr val="0070C0"/>
                </a:solidFill>
                <a:latin typeface="Consolas" panose="020B0609020204030204" pitchFamily="49" charset="0"/>
                <a:cs typeface="Consolas" panose="020B0609020204030204" pitchFamily="49" charset="0"/>
              </a:rPr>
              <a:t> </a:t>
            </a:r>
            <a:r>
              <a:rPr lang="en-CA" sz="1600" b="1" dirty="0" err="1">
                <a:solidFill>
                  <a:srgbClr val="0070C0"/>
                </a:solidFill>
                <a:latin typeface="Consolas" panose="020B0609020204030204" pitchFamily="49" charset="0"/>
                <a:cs typeface="Consolas" panose="020B0609020204030204" pitchFamily="49" charset="0"/>
              </a:rPr>
              <a:t>const</a:t>
            </a:r>
            <a:r>
              <a:rPr lang="en-CA" sz="1600" b="1" dirty="0">
                <a:solidFill>
                  <a:srgbClr val="0070C0"/>
                </a:solidFill>
                <a:latin typeface="Consolas" panose="020B0609020204030204" pitchFamily="49" charset="0"/>
                <a:cs typeface="Consolas" panose="020B0609020204030204" pitchFamily="49" charset="0"/>
              </a:rPr>
              <a:t> </a:t>
            </a:r>
            <a:r>
              <a:rPr lang="en-CA" sz="1600" b="1" dirty="0" smtClean="0">
                <a:solidFill>
                  <a:srgbClr val="0070C0"/>
                </a:solidFill>
                <a:latin typeface="Consolas" panose="020B0609020204030204" pitchFamily="49" charset="0"/>
                <a:cs typeface="Consolas" panose="020B0609020204030204" pitchFamily="49" charset="0"/>
              </a:rPr>
              <a:t>end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t>
            </a:r>
          </a:p>
          <a:p>
            <a:pPr marL="1257300" lvl="3" indent="0">
              <a:buNone/>
            </a:pPr>
            <a:endParaRPr lang="en-CA" sz="1600" dirty="0">
              <a:latin typeface="Consolas" panose="020B0609020204030204" pitchFamily="49" charset="0"/>
              <a:cs typeface="Consolas" panose="020B0609020204030204" pitchFamily="49" charset="0"/>
            </a:endParaRPr>
          </a:p>
          <a:p>
            <a:pPr marL="1257300" lvl="3" indent="0">
              <a:buNone/>
            </a:pPr>
            <a:endParaRPr lang="en-CA" sz="16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81936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and sorting</a:t>
            </a:r>
            <a:endParaRPr lang="en-CA" dirty="0"/>
          </a:p>
        </p:txBody>
      </p:sp>
      <p:sp>
        <p:nvSpPr>
          <p:cNvPr id="3" name="Content Placeholder 2"/>
          <p:cNvSpPr>
            <a:spLocks noGrp="1"/>
          </p:cNvSpPr>
          <p:nvPr>
            <p:ph idx="1"/>
          </p:nvPr>
        </p:nvSpPr>
        <p:spPr/>
        <p:txBody>
          <a:bodyPr/>
          <a:lstStyle/>
          <a:p>
            <a:r>
              <a:rPr lang="en-US" dirty="0" smtClean="0"/>
              <a:t>Problems with this approach:</a:t>
            </a:r>
          </a:p>
          <a:p>
            <a:pPr lvl="1"/>
            <a:r>
              <a:rPr lang="en-US" dirty="0" smtClean="0"/>
              <a:t>The functions are independent of the array class</a:t>
            </a:r>
          </a:p>
          <a:p>
            <a:pPr lvl="1"/>
            <a:r>
              <a:rPr lang="en-US" dirty="0" smtClean="0"/>
              <a:t>The operations to be performed should be part of any array class</a:t>
            </a:r>
          </a:p>
          <a:p>
            <a:pPr lvl="1"/>
            <a:r>
              <a:rPr lang="en-US" dirty="0" smtClean="0"/>
              <a:t>Each time the </a:t>
            </a:r>
            <a:r>
              <a:rPr lang="en-US" dirty="0" smtClean="0">
                <a:latin typeface="Consolas" panose="020B0609020204030204" pitchFamily="49" charset="0"/>
              </a:rPr>
              <a:t>at(…)</a:t>
            </a:r>
            <a:r>
              <a:rPr lang="en-US" dirty="0" smtClean="0"/>
              <a:t> member function is called, there is a lot of overhead with checking the range</a:t>
            </a:r>
          </a:p>
          <a:p>
            <a:pPr lvl="1"/>
            <a:endParaRPr lang="en-US" dirty="0"/>
          </a:p>
          <a:p>
            <a:r>
              <a:rPr lang="en-US" dirty="0" smtClean="0"/>
              <a:t>Solution: make these member functions</a:t>
            </a:r>
            <a:endParaRPr lang="en-CA" dirty="0" smtClean="0"/>
          </a:p>
        </p:txBody>
      </p:sp>
    </p:spTree>
    <p:extLst>
      <p:ext uri="{BB962C8B-B14F-4D97-AF65-F5344CB8AC3E}">
        <p14:creationId xmlns:p14="http://schemas.microsoft.com/office/powerpoint/2010/main" val="885691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and sorting</a:t>
            </a:r>
            <a:endParaRPr lang="en-CA" dirty="0"/>
          </a:p>
        </p:txBody>
      </p:sp>
      <p:sp>
        <p:nvSpPr>
          <p:cNvPr id="3" name="Content Placeholder 2"/>
          <p:cNvSpPr>
            <a:spLocks noGrp="1"/>
          </p:cNvSpPr>
          <p:nvPr>
            <p:ph idx="1"/>
          </p:nvPr>
        </p:nvSpPr>
        <p:spPr/>
        <p:txBody>
          <a:bodyPr/>
          <a:lstStyle/>
          <a:p>
            <a:r>
              <a:rPr lang="en-US" dirty="0" smtClean="0"/>
              <a:t>As member functions, this is a much cleaner approach:</a:t>
            </a:r>
          </a:p>
          <a:p>
            <a:pPr marL="1257300" lvl="3" indent="0">
              <a:buNone/>
            </a:pPr>
            <a:r>
              <a:rPr lang="en-US" sz="1400" dirty="0" smtClean="0">
                <a:latin typeface="Consolas" panose="020B0609020204030204" pitchFamily="49" charset="0"/>
                <a:cs typeface="Consolas" panose="020B0609020204030204" pitchFamily="49" charset="0"/>
              </a:rPr>
              <a:t>class Array {</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public:</a:t>
            </a:r>
          </a:p>
          <a:p>
            <a:pPr marL="1257300" lvl="3" indent="0">
              <a:buNone/>
            </a:pP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Constructors, destructors, other member functions...</a:t>
            </a:r>
          </a:p>
          <a:p>
            <a:pPr marL="1257300" lvl="3" indent="0">
              <a:buNone/>
            </a:pPr>
            <a:r>
              <a:rPr lang="en-US"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std</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linear_search</a:t>
            </a:r>
            <a:r>
              <a:rPr lang="en-CA" sz="1400" dirty="0" smtClean="0">
                <a:latin typeface="Consolas" panose="020B0609020204030204" pitchFamily="49" charset="0"/>
                <a:cs typeface="Consolas" panose="020B0609020204030204" pitchFamily="49" charset="0"/>
              </a:rPr>
              <a:t>( </a:t>
            </a:r>
            <a:r>
              <a:rPr lang="en-CA" sz="1400" b="1" dirty="0" err="1" smtClean="0">
                <a:solidFill>
                  <a:srgbClr val="0070C0"/>
                </a:solidFill>
                <a:latin typeface="Consolas" panose="020B0609020204030204" pitchFamily="49" charset="0"/>
                <a:cs typeface="Consolas" panose="020B0609020204030204" pitchFamily="49" charset="0"/>
              </a:rPr>
              <a:t>std</a:t>
            </a:r>
            <a:r>
              <a:rPr lang="en-CA" sz="1400" b="1" dirty="0">
                <a:solidFill>
                  <a:srgbClr val="0070C0"/>
                </a:solidFill>
                <a:latin typeface="Consolas" panose="020B0609020204030204" pitchFamily="49" charset="0"/>
                <a:cs typeface="Consolas" panose="020B0609020204030204" pitchFamily="49" charset="0"/>
              </a:rPr>
              <a:t>::</a:t>
            </a:r>
            <a:r>
              <a:rPr lang="en-CA" sz="1400" b="1" dirty="0" err="1">
                <a:solidFill>
                  <a:srgbClr val="0070C0"/>
                </a:solidFill>
                <a:latin typeface="Consolas" panose="020B0609020204030204" pitchFamily="49" charset="0"/>
                <a:cs typeface="Consolas" panose="020B0609020204030204" pitchFamily="49" charset="0"/>
              </a:rPr>
              <a:t>size_t</a:t>
            </a:r>
            <a:r>
              <a:rPr lang="en-CA" sz="1400" b="1" dirty="0">
                <a:solidFill>
                  <a:srgbClr val="0070C0"/>
                </a:solidFill>
                <a:latin typeface="Consolas" panose="020B0609020204030204" pitchFamily="49" charset="0"/>
                <a:cs typeface="Consolas" panose="020B0609020204030204" pitchFamily="49" charset="0"/>
              </a:rPr>
              <a:t> </a:t>
            </a:r>
            <a:r>
              <a:rPr lang="en-CA" sz="1400" b="1" dirty="0" err="1">
                <a:solidFill>
                  <a:srgbClr val="0070C0"/>
                </a:solidFill>
                <a:latin typeface="Consolas" panose="020B0609020204030204" pitchFamily="49" charset="0"/>
                <a:cs typeface="Consolas" panose="020B0609020204030204" pitchFamily="49" charset="0"/>
              </a:rPr>
              <a:t>const</a:t>
            </a:r>
            <a:r>
              <a:rPr lang="en-CA" sz="1400" b="1" dirty="0">
                <a:solidFill>
                  <a:srgbClr val="0070C0"/>
                </a:solidFill>
                <a:latin typeface="Consolas" panose="020B0609020204030204" pitchFamily="49" charset="0"/>
                <a:cs typeface="Consolas" panose="020B0609020204030204" pitchFamily="49" charset="0"/>
              </a:rPr>
              <a:t> begin</a:t>
            </a:r>
            <a:r>
              <a:rPr lang="en-CA" sz="1400" dirty="0">
                <a:latin typeface="Consolas" panose="020B0609020204030204" pitchFamily="49" charset="0"/>
                <a:cs typeface="Consolas" panose="020B0609020204030204" pitchFamily="49" charset="0"/>
              </a:rPr>
              <a:t>,</a:t>
            </a:r>
          </a:p>
          <a:p>
            <a:pPr marL="1257300" lvl="3" indent="0">
              <a:buNone/>
            </a:pPr>
            <a:r>
              <a:rPr lang="en-CA" sz="1400" dirty="0" smtClean="0">
                <a:latin typeface="Consolas" panose="020B0609020204030204" pitchFamily="49" charset="0"/>
                <a:cs typeface="Consolas" panose="020B0609020204030204" pitchFamily="49" charset="0"/>
              </a:rPr>
              <a:t>                                   </a:t>
            </a:r>
            <a:r>
              <a:rPr lang="en-CA" sz="1400" b="1" dirty="0" err="1">
                <a:solidFill>
                  <a:srgbClr val="0070C0"/>
                </a:solidFill>
                <a:latin typeface="Consolas" panose="020B0609020204030204" pitchFamily="49" charset="0"/>
                <a:cs typeface="Consolas" panose="020B0609020204030204" pitchFamily="49" charset="0"/>
              </a:rPr>
              <a:t>std</a:t>
            </a:r>
            <a:r>
              <a:rPr lang="en-CA" sz="1400" b="1" dirty="0">
                <a:solidFill>
                  <a:srgbClr val="0070C0"/>
                </a:solidFill>
                <a:latin typeface="Consolas" panose="020B0609020204030204" pitchFamily="49" charset="0"/>
                <a:cs typeface="Consolas" panose="020B0609020204030204" pitchFamily="49" charset="0"/>
              </a:rPr>
              <a:t>::</a:t>
            </a:r>
            <a:r>
              <a:rPr lang="en-CA" sz="1400" b="1" dirty="0" err="1">
                <a:solidFill>
                  <a:srgbClr val="0070C0"/>
                </a:solidFill>
                <a:latin typeface="Consolas" panose="020B0609020204030204" pitchFamily="49" charset="0"/>
                <a:cs typeface="Consolas" panose="020B0609020204030204" pitchFamily="49" charset="0"/>
              </a:rPr>
              <a:t>size_t</a:t>
            </a:r>
            <a:r>
              <a:rPr lang="en-CA" sz="1400" b="1" dirty="0">
                <a:solidFill>
                  <a:srgbClr val="0070C0"/>
                </a:solidFill>
                <a:latin typeface="Consolas" panose="020B0609020204030204" pitchFamily="49" charset="0"/>
                <a:cs typeface="Consolas" panose="020B0609020204030204" pitchFamily="49" charset="0"/>
              </a:rPr>
              <a:t> </a:t>
            </a:r>
            <a:r>
              <a:rPr lang="en-CA" sz="1400" b="1" dirty="0" err="1">
                <a:solidFill>
                  <a:srgbClr val="0070C0"/>
                </a:solidFill>
                <a:latin typeface="Consolas" panose="020B0609020204030204" pitchFamily="49" charset="0"/>
                <a:cs typeface="Consolas" panose="020B0609020204030204" pitchFamily="49" charset="0"/>
              </a:rPr>
              <a:t>const</a:t>
            </a:r>
            <a:r>
              <a:rPr lang="en-CA" sz="1400" b="1" dirty="0">
                <a:solidFill>
                  <a:srgbClr val="0070C0"/>
                </a:solidFill>
                <a:latin typeface="Consolas" panose="020B0609020204030204" pitchFamily="49" charset="0"/>
                <a:cs typeface="Consolas" panose="020B0609020204030204" pitchFamily="49" charset="0"/>
              </a:rPr>
              <a:t> end</a:t>
            </a:r>
            <a:r>
              <a:rPr lang="en-CA" sz="1400" dirty="0">
                <a:latin typeface="Consolas" panose="020B0609020204030204" pitchFamily="49" charset="0"/>
                <a:cs typeface="Consolas" panose="020B0609020204030204" pitchFamily="49" charset="0"/>
              </a:rPr>
              <a:t>,</a:t>
            </a:r>
          </a:p>
          <a:p>
            <a:pPr marL="1257300" lvl="3"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double </a:t>
            </a:r>
            <a:r>
              <a:rPr lang="en-CA" sz="1400" dirty="0" err="1">
                <a:latin typeface="Consolas" panose="020B0609020204030204" pitchFamily="49" charset="0"/>
                <a:cs typeface="Consolas" panose="020B0609020204030204" pitchFamily="49" charset="0"/>
              </a:rPr>
              <a:t>const</a:t>
            </a:r>
            <a:r>
              <a:rPr lang="en-CA" sz="1400" dirty="0">
                <a:latin typeface="Consolas" panose="020B0609020204030204" pitchFamily="49" charset="0"/>
                <a:cs typeface="Consolas" panose="020B0609020204030204" pitchFamily="49" charset="0"/>
              </a:rPr>
              <a:t> &amp;</a:t>
            </a:r>
            <a:r>
              <a:rPr lang="en-CA" sz="1400" dirty="0" err="1" smtClean="0">
                <a:latin typeface="Consolas" panose="020B0609020204030204" pitchFamily="49" charset="0"/>
                <a:cs typeface="Consolas" panose="020B0609020204030204" pitchFamily="49" charset="0"/>
              </a:rPr>
              <a:t>sought_value</a:t>
            </a:r>
            <a:endParaRPr lang="en-CA" sz="1400" dirty="0" smtClean="0">
              <a:latin typeface="Consolas" panose="020B0609020204030204" pitchFamily="49" charset="0"/>
              <a:cs typeface="Consolas" panose="020B0609020204030204" pitchFamily="49" charset="0"/>
            </a:endParaRPr>
          </a:p>
          <a:p>
            <a:pPr marL="1257300" lvl="3" indent="0">
              <a:buNone/>
            </a:pPr>
            <a:r>
              <a:rPr lang="en-CA" sz="1400" dirty="0" smtClean="0">
                <a:latin typeface="Consolas" panose="020B0609020204030204" pitchFamily="49" charset="0"/>
                <a:cs typeface="Consolas" panose="020B0609020204030204" pitchFamily="49" charset="0"/>
              </a:rPr>
              <a:t>        ) </a:t>
            </a:r>
            <a:r>
              <a:rPr lang="en-CA" sz="1400" dirty="0" err="1" smtClean="0">
                <a:latin typeface="Consolas" panose="020B0609020204030204" pitchFamily="49" charset="0"/>
                <a:cs typeface="Consolas" panose="020B0609020204030204" pitchFamily="49" charset="0"/>
              </a:rPr>
              <a:t>const</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1257300" lvl="3" indent="0">
              <a:buNone/>
            </a:pPr>
            <a:endParaRPr lang="en-CA" sz="1400" dirty="0" smtClean="0">
              <a:latin typeface="Consolas" panose="020B0609020204030204" pitchFamily="49" charset="0"/>
              <a:cs typeface="Consolas" panose="020B0609020204030204" pitchFamily="49" charset="0"/>
            </a:endParaRPr>
          </a:p>
          <a:p>
            <a:pPr marL="1257300" lvl="3" indent="0">
              <a:buNone/>
            </a:pPr>
            <a:r>
              <a:rPr lang="en-CA" sz="1400" dirty="0" smtClean="0">
                <a:latin typeface="Consolas" panose="020B0609020204030204" pitchFamily="49" charset="0"/>
                <a:cs typeface="Consolas" panose="020B0609020204030204" pitchFamily="49" charset="0"/>
              </a:rPr>
              <a:t>        void </a:t>
            </a:r>
            <a:r>
              <a:rPr lang="en-CA" sz="1400" dirty="0" err="1" smtClean="0">
                <a:latin typeface="Consolas" panose="020B0609020204030204" pitchFamily="49" charset="0"/>
                <a:cs typeface="Consolas" panose="020B0609020204030204" pitchFamily="49" charset="0"/>
              </a:rPr>
              <a:t>insertion_sort</a:t>
            </a:r>
            <a:r>
              <a:rPr lang="en-CA" sz="1400" dirty="0" smtClean="0">
                <a:latin typeface="Consolas" panose="020B0609020204030204" pitchFamily="49" charset="0"/>
                <a:cs typeface="Consolas" panose="020B0609020204030204" pitchFamily="49" charset="0"/>
              </a:rPr>
              <a:t>( </a:t>
            </a:r>
            <a:r>
              <a:rPr lang="en-CA" sz="1400" b="1" dirty="0" err="1" smtClean="0">
                <a:solidFill>
                  <a:srgbClr val="0070C0"/>
                </a:solidFill>
                <a:latin typeface="Consolas" panose="020B0609020204030204" pitchFamily="49" charset="0"/>
                <a:cs typeface="Consolas" panose="020B0609020204030204" pitchFamily="49" charset="0"/>
              </a:rPr>
              <a:t>std</a:t>
            </a:r>
            <a:r>
              <a:rPr lang="en-CA" sz="1400" b="1" dirty="0">
                <a:solidFill>
                  <a:srgbClr val="0070C0"/>
                </a:solidFill>
                <a:latin typeface="Consolas" panose="020B0609020204030204" pitchFamily="49" charset="0"/>
                <a:cs typeface="Consolas" panose="020B0609020204030204" pitchFamily="49" charset="0"/>
              </a:rPr>
              <a:t>::</a:t>
            </a:r>
            <a:r>
              <a:rPr lang="en-CA" sz="1400" b="1" dirty="0" err="1">
                <a:solidFill>
                  <a:srgbClr val="0070C0"/>
                </a:solidFill>
                <a:latin typeface="Consolas" panose="020B0609020204030204" pitchFamily="49" charset="0"/>
                <a:cs typeface="Consolas" panose="020B0609020204030204" pitchFamily="49" charset="0"/>
              </a:rPr>
              <a:t>size_t</a:t>
            </a:r>
            <a:r>
              <a:rPr lang="en-CA" sz="1400" b="1" dirty="0">
                <a:solidFill>
                  <a:srgbClr val="0070C0"/>
                </a:solidFill>
                <a:latin typeface="Consolas" panose="020B0609020204030204" pitchFamily="49" charset="0"/>
                <a:cs typeface="Consolas" panose="020B0609020204030204" pitchFamily="49" charset="0"/>
              </a:rPr>
              <a:t> </a:t>
            </a:r>
            <a:r>
              <a:rPr lang="en-CA" sz="1400" b="1" dirty="0" err="1">
                <a:solidFill>
                  <a:srgbClr val="0070C0"/>
                </a:solidFill>
                <a:latin typeface="Consolas" panose="020B0609020204030204" pitchFamily="49" charset="0"/>
                <a:cs typeface="Consolas" panose="020B0609020204030204" pitchFamily="49" charset="0"/>
              </a:rPr>
              <a:t>const</a:t>
            </a:r>
            <a:r>
              <a:rPr lang="en-CA" sz="1400" b="1" dirty="0">
                <a:solidFill>
                  <a:srgbClr val="0070C0"/>
                </a:solidFill>
                <a:latin typeface="Consolas" panose="020B0609020204030204" pitchFamily="49" charset="0"/>
                <a:cs typeface="Consolas" panose="020B0609020204030204" pitchFamily="49" charset="0"/>
              </a:rPr>
              <a:t> begin</a:t>
            </a:r>
            <a:r>
              <a:rPr lang="en-CA" sz="1400" dirty="0">
                <a:latin typeface="Consolas" panose="020B0609020204030204" pitchFamily="49" charset="0"/>
                <a:cs typeface="Consolas" panose="020B0609020204030204" pitchFamily="49" charset="0"/>
              </a:rPr>
              <a:t>,</a:t>
            </a:r>
          </a:p>
          <a:p>
            <a:pPr marL="1257300" lvl="3"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b="1" dirty="0" err="1">
                <a:solidFill>
                  <a:srgbClr val="0070C0"/>
                </a:solidFill>
                <a:latin typeface="Consolas" panose="020B0609020204030204" pitchFamily="49" charset="0"/>
                <a:cs typeface="Consolas" panose="020B0609020204030204" pitchFamily="49" charset="0"/>
              </a:rPr>
              <a:t>std</a:t>
            </a:r>
            <a:r>
              <a:rPr lang="en-CA" sz="1400" b="1" dirty="0">
                <a:solidFill>
                  <a:srgbClr val="0070C0"/>
                </a:solidFill>
                <a:latin typeface="Consolas" panose="020B0609020204030204" pitchFamily="49" charset="0"/>
                <a:cs typeface="Consolas" panose="020B0609020204030204" pitchFamily="49" charset="0"/>
              </a:rPr>
              <a:t>::</a:t>
            </a:r>
            <a:r>
              <a:rPr lang="en-CA" sz="1400" b="1" dirty="0" err="1">
                <a:solidFill>
                  <a:srgbClr val="0070C0"/>
                </a:solidFill>
                <a:latin typeface="Consolas" panose="020B0609020204030204" pitchFamily="49" charset="0"/>
                <a:cs typeface="Consolas" panose="020B0609020204030204" pitchFamily="49" charset="0"/>
              </a:rPr>
              <a:t>size_t</a:t>
            </a:r>
            <a:r>
              <a:rPr lang="en-CA" sz="1400" b="1" dirty="0">
                <a:solidFill>
                  <a:srgbClr val="0070C0"/>
                </a:solidFill>
                <a:latin typeface="Consolas" panose="020B0609020204030204" pitchFamily="49" charset="0"/>
                <a:cs typeface="Consolas" panose="020B0609020204030204" pitchFamily="49" charset="0"/>
              </a:rPr>
              <a:t> </a:t>
            </a:r>
            <a:r>
              <a:rPr lang="en-CA" sz="1400" b="1" dirty="0" err="1">
                <a:solidFill>
                  <a:srgbClr val="0070C0"/>
                </a:solidFill>
                <a:latin typeface="Consolas" panose="020B0609020204030204" pitchFamily="49" charset="0"/>
                <a:cs typeface="Consolas" panose="020B0609020204030204" pitchFamily="49" charset="0"/>
              </a:rPr>
              <a:t>const</a:t>
            </a:r>
            <a:r>
              <a:rPr lang="en-CA" sz="1400" b="1" dirty="0">
                <a:solidFill>
                  <a:srgbClr val="0070C0"/>
                </a:solidFill>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end</a:t>
            </a:r>
            <a:r>
              <a:rPr lang="en-CA" sz="1400" dirty="0" smtClean="0">
                <a:latin typeface="Consolas" panose="020B0609020204030204" pitchFamily="49" charset="0"/>
                <a:cs typeface="Consolas" panose="020B0609020204030204" pitchFamily="49" charset="0"/>
              </a:rPr>
              <a:t> );</a:t>
            </a:r>
          </a:p>
          <a:p>
            <a:pPr marL="1257300" lvl="3" indent="0">
              <a:buNone/>
            </a:pPr>
            <a:endParaRPr lang="en-US" sz="1400" dirty="0">
              <a:latin typeface="Consolas" panose="020B0609020204030204" pitchFamily="49" charset="0"/>
              <a:cs typeface="Consolas" panose="020B0609020204030204" pitchFamily="49" charset="0"/>
            </a:endParaRPr>
          </a:p>
          <a:p>
            <a:pPr marL="1257300" lvl="3" indent="0">
              <a:buNone/>
            </a:pPr>
            <a:r>
              <a:rPr lang="en-US" sz="1400" dirty="0" smtClean="0">
                <a:latin typeface="Consolas" panose="020B0609020204030204" pitchFamily="49" charset="0"/>
                <a:cs typeface="Consolas" panose="020B0609020204030204" pitchFamily="49" charset="0"/>
              </a:rPr>
              <a:t>    private:</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size_t</a:t>
            </a:r>
            <a:r>
              <a:rPr lang="en-US" sz="1400" dirty="0" smtClean="0">
                <a:latin typeface="Consolas" panose="020B0609020204030204" pitchFamily="49" charset="0"/>
                <a:cs typeface="Consolas" panose="020B0609020204030204" pitchFamily="49" charset="0"/>
              </a:rPr>
              <a:t> capacity;</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double *</a:t>
            </a:r>
            <a:r>
              <a:rPr lang="en-US" sz="1400" dirty="0" err="1" smtClean="0">
                <a:latin typeface="Consolas" panose="020B0609020204030204" pitchFamily="49" charset="0"/>
                <a:cs typeface="Consolas" panose="020B0609020204030204" pitchFamily="49" charset="0"/>
              </a:rPr>
              <a:t>a_data</a:t>
            </a:r>
            <a:r>
              <a:rPr lang="en-US" sz="1400" dirty="0" smtClean="0">
                <a:latin typeface="Consolas" panose="020B0609020204030204" pitchFamily="49" charset="0"/>
                <a:cs typeface="Consolas" panose="020B0609020204030204" pitchFamily="49" charset="0"/>
              </a:rPr>
              <a:t>;</a:t>
            </a:r>
          </a:p>
          <a:p>
            <a:pPr marL="1257300" lvl="3" indent="0">
              <a:buNone/>
            </a:pPr>
            <a:r>
              <a:rPr lang="en-US" sz="1400" dirty="0" smtClean="0">
                <a:latin typeface="Consolas" panose="020B0609020204030204" pitchFamily="49" charset="0"/>
                <a:cs typeface="Consolas" panose="020B0609020204030204" pitchFamily="49" charset="0"/>
              </a:rPr>
              <a:t>};</a:t>
            </a:r>
          </a:p>
          <a:p>
            <a:pPr marL="1257300" lvl="3" indent="0">
              <a:buNone/>
            </a:pPr>
            <a:endParaRPr lang="en-CA" sz="1400" dirty="0">
              <a:latin typeface="Consolas" panose="020B0609020204030204" pitchFamily="49" charset="0"/>
              <a:cs typeface="Consolas" panose="020B0609020204030204" pitchFamily="49" charset="0"/>
            </a:endParaRPr>
          </a:p>
          <a:p>
            <a:pPr marL="1257300" lvl="3" indent="0">
              <a:buNone/>
            </a:pPr>
            <a:endParaRPr lang="en-CA" sz="1400" dirty="0">
              <a:latin typeface="Consolas" panose="020B0609020204030204" pitchFamily="49" charset="0"/>
              <a:cs typeface="Consolas" panose="020B0609020204030204" pitchFamily="49" charset="0"/>
            </a:endParaRPr>
          </a:p>
          <a:p>
            <a:pPr marL="1257300" lvl="3" indent="0">
              <a:buNone/>
            </a:pPr>
            <a:endParaRPr lang="en-CA" sz="14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69731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Know </a:t>
            </a:r>
            <a:r>
              <a:rPr lang="en-CA" dirty="0" smtClean="0"/>
              <a:t>how to add searching and sorting to the array class</a:t>
            </a:r>
          </a:p>
          <a:p>
            <a:pPr lvl="1"/>
            <a:r>
              <a:rPr lang="en-US" dirty="0" smtClean="0"/>
              <a:t>Understand the benefits:</a:t>
            </a:r>
          </a:p>
          <a:p>
            <a:pPr lvl="2"/>
            <a:r>
              <a:rPr lang="en-US" dirty="0" smtClean="0"/>
              <a:t>Searching and sorting </a:t>
            </a:r>
            <a:r>
              <a:rPr lang="en-US" dirty="0" smtClean="0"/>
              <a:t>is </a:t>
            </a:r>
          </a:p>
          <a:p>
            <a:pPr lvl="2"/>
            <a:r>
              <a:rPr lang="en-US" dirty="0" smtClean="0"/>
              <a:t>The parameters need only be checked once</a:t>
            </a:r>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88616</TotalTime>
  <Words>566</Words>
  <Application>Microsoft Office PowerPoint</Application>
  <PresentationFormat>On-screen Show (4:3)</PresentationFormat>
  <Paragraphs>73</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Arial</vt:lpstr>
      <vt:lpstr>Calibri</vt:lpstr>
      <vt:lpstr>Consolas</vt:lpstr>
      <vt:lpstr>Constantia</vt:lpstr>
      <vt:lpstr>Georgia</vt:lpstr>
      <vt:lpstr>Times New Roman</vt:lpstr>
      <vt:lpstr>Custom Design</vt:lpstr>
      <vt:lpstr>Searching and sorting arrays</vt:lpstr>
      <vt:lpstr>Outline</vt:lpstr>
      <vt:lpstr>Searching and sorting</vt:lpstr>
      <vt:lpstr>Searching and sorting</vt:lpstr>
      <vt:lpstr>Searching and sorting</vt:lpstr>
      <vt:lpstr>Searching and sorting</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1465</cp:revision>
  <dcterms:created xsi:type="dcterms:W3CDTF">2009-09-11T23:00:44Z</dcterms:created>
  <dcterms:modified xsi:type="dcterms:W3CDTF">2019-07-08T18:09:06Z</dcterms:modified>
</cp:coreProperties>
</file>